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8"/>
  </p:notesMasterIdLst>
  <p:sldIdLst>
    <p:sldId id="256" r:id="rId2"/>
    <p:sldId id="257" r:id="rId3"/>
    <p:sldId id="258" r:id="rId4"/>
    <p:sldId id="272" r:id="rId5"/>
    <p:sldId id="273" r:id="rId6"/>
    <p:sldId id="274" r:id="rId7"/>
    <p:sldId id="259" r:id="rId8"/>
    <p:sldId id="275" r:id="rId9"/>
    <p:sldId id="260" r:id="rId10"/>
    <p:sldId id="261" r:id="rId11"/>
    <p:sldId id="262" r:id="rId12"/>
    <p:sldId id="266" r:id="rId13"/>
    <p:sldId id="263" r:id="rId14"/>
    <p:sldId id="264" r:id="rId15"/>
    <p:sldId id="265" r:id="rId16"/>
    <p:sldId id="267" r:id="rId17"/>
    <p:sldId id="268" r:id="rId18"/>
    <p:sldId id="269" r:id="rId19"/>
    <p:sldId id="271" r:id="rId20"/>
    <p:sldId id="270" r:id="rId21"/>
    <p:sldId id="277" r:id="rId22"/>
    <p:sldId id="276" r:id="rId23"/>
    <p:sldId id="279" r:id="rId24"/>
    <p:sldId id="278" r:id="rId25"/>
    <p:sldId id="280" r:id="rId26"/>
    <p:sldId id="281" r:id="rId27"/>
    <p:sldId id="282" r:id="rId28"/>
    <p:sldId id="283" r:id="rId29"/>
    <p:sldId id="284" r:id="rId30"/>
    <p:sldId id="286" r:id="rId31"/>
    <p:sldId id="288" r:id="rId32"/>
    <p:sldId id="287" r:id="rId33"/>
    <p:sldId id="289" r:id="rId34"/>
    <p:sldId id="290" r:id="rId35"/>
    <p:sldId id="291" r:id="rId36"/>
    <p:sldId id="292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6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F3ED42-7F94-412A-9E2F-A939098EA053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6F7F34-DD18-4CC1-AEBD-D1C235381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05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195806B-E9D3-4D50-919E-52C02926C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2481" y="93885"/>
            <a:ext cx="868757" cy="36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252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44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483C20C7-E70E-41D5-BA93-67E6ABA64C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83884" y="91895"/>
            <a:ext cx="797353" cy="41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708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55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84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593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Matthew Stevenson, @mstev0du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4F23C1-A8A3-45C1-BCD9-A46FA3B38B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83884" y="91895"/>
            <a:ext cx="797353" cy="41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40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626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rgbClr val="FFFFFF"/>
                </a:solidFill>
              </a:defRPr>
            </a:lvl1pPr>
          </a:lstStyle>
          <a:p>
            <a:r>
              <a:rPr lang="en-US"/>
              <a:t>3/6/2019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3E91D103-9C2F-4EA2-B733-1626E391948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820B61A-79D8-4F53-8B2C-616983CADFF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283884" y="91895"/>
            <a:ext cx="797353" cy="41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50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BE93E-D500-4B21-B5A0-0EA5D85734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Blacktivists In The Archive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7B9AB0-63E2-46C5-B952-7531274503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19"/>
            <a:ext cx="10058400" cy="1539663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/>
              <a:t>Presented By: Matthew Stevenson</a:t>
            </a:r>
          </a:p>
          <a:p>
            <a:pPr algn="ctr"/>
            <a:r>
              <a:rPr lang="en-US" dirty="0"/>
              <a:t>Original Author: Ed Summers</a:t>
            </a:r>
          </a:p>
          <a:p>
            <a:pPr algn="ctr"/>
            <a:r>
              <a:rPr lang="en-US" dirty="0"/>
              <a:t>Course: CS895</a:t>
            </a:r>
          </a:p>
          <a:p>
            <a:pPr algn="ctr"/>
            <a:r>
              <a:rPr lang="en-US" dirty="0"/>
              <a:t>2019-03-06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83E44A-61CD-4743-9626-78B8FCC698D0}"/>
              </a:ext>
            </a:extLst>
          </p:cNvPr>
          <p:cNvSpPr txBox="1"/>
          <p:nvPr/>
        </p:nvSpPr>
        <p:spPr>
          <a:xfrm>
            <a:off x="2549718" y="5941123"/>
            <a:ext cx="709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https://news.docnow.io/blacktivists-in-the-archive-71c807aa247e</a:t>
            </a:r>
          </a:p>
        </p:txBody>
      </p:sp>
    </p:spTree>
    <p:extLst>
      <p:ext uri="{BB962C8B-B14F-4D97-AF65-F5344CB8AC3E}">
        <p14:creationId xmlns:p14="http://schemas.microsoft.com/office/powerpoint/2010/main" val="1597768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FD83F-22C6-42A2-A6F4-75A50CC9C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C54E3-2C9C-46BB-B8D6-C7EA191C3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5D8A1-032A-4B3C-896B-5528AF126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5644C3-BD5D-4CFB-A4C8-4E3FC4B44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987" y="518476"/>
            <a:ext cx="10188026" cy="54157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65F54B-A327-4A26-B537-30222FF6F350}"/>
              </a:ext>
            </a:extLst>
          </p:cNvPr>
          <p:cNvSpPr txBox="1"/>
          <p:nvPr/>
        </p:nvSpPr>
        <p:spPr>
          <a:xfrm>
            <a:off x="3783960" y="5934216"/>
            <a:ext cx="462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https://www.facebook.com/blacktivists</a:t>
            </a:r>
          </a:p>
        </p:txBody>
      </p:sp>
    </p:spTree>
    <p:extLst>
      <p:ext uri="{BB962C8B-B14F-4D97-AF65-F5344CB8AC3E}">
        <p14:creationId xmlns:p14="http://schemas.microsoft.com/office/powerpoint/2010/main" val="2063083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167738-F273-466C-8D1D-333D09B27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293D96-C612-439F-AF6A-68E47B8B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61C64D-50B1-4062-AFAC-107829EB9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116824-E6C8-4E27-B2D7-3F0522D7A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135" y="612742"/>
            <a:ext cx="10085729" cy="53379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B67267-91E2-411C-85D9-588BD0F2C073}"/>
              </a:ext>
            </a:extLst>
          </p:cNvPr>
          <p:cNvSpPr txBox="1"/>
          <p:nvPr/>
        </p:nvSpPr>
        <p:spPr>
          <a:xfrm>
            <a:off x="3783959" y="5934216"/>
            <a:ext cx="4725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https://twitter.com/account/suspended</a:t>
            </a:r>
          </a:p>
        </p:txBody>
      </p:sp>
    </p:spTree>
    <p:extLst>
      <p:ext uri="{BB962C8B-B14F-4D97-AF65-F5344CB8AC3E}">
        <p14:creationId xmlns:p14="http://schemas.microsoft.com/office/powerpoint/2010/main" val="340476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4DB38FF-F59B-4BCF-9427-1E96F6B062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Shall We Try Another Method?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C1C4033-6C3F-49C5-8EAC-020D995A88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 Us See What Twitter Returns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651731-A63F-47F3-A5EC-0A0BC117F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27C8AA-D118-4EE0-BBE1-5FF482A5C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ADDE2-D07B-4F22-9A59-2D57747FB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801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88632C-DDFA-4710-8EB4-7C621DFDB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6F07EE-0C18-44B4-A6C8-B9850854C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5151D-7289-4959-B3C5-CAD012532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0B7E7E-4220-4D93-9293-CCB24C8DE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220" y="556182"/>
            <a:ext cx="10137560" cy="536161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6B553F-4E2B-42F6-AF84-D04C7750D396}"/>
              </a:ext>
            </a:extLst>
          </p:cNvPr>
          <p:cNvSpPr txBox="1"/>
          <p:nvPr/>
        </p:nvSpPr>
        <p:spPr>
          <a:xfrm>
            <a:off x="2939758" y="5945373"/>
            <a:ext cx="6312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https://twitter.com/search?q=%40blacktivists&amp;src=typd</a:t>
            </a:r>
          </a:p>
        </p:txBody>
      </p:sp>
    </p:spTree>
    <p:extLst>
      <p:ext uri="{BB962C8B-B14F-4D97-AF65-F5344CB8AC3E}">
        <p14:creationId xmlns:p14="http://schemas.microsoft.com/office/powerpoint/2010/main" val="743252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1AA27C-CA85-4F19-AE6E-0713684B6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748127-926F-4F86-9AB5-1DE0AEED3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5B256-6757-4EB6-BCE7-DBE7D4A06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C2814-4554-4B42-9033-46CD7E358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029" y="555471"/>
            <a:ext cx="10193942" cy="53424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6CA81B-3348-4234-9649-9B8377FFF097}"/>
              </a:ext>
            </a:extLst>
          </p:cNvPr>
          <p:cNvSpPr txBox="1"/>
          <p:nvPr/>
        </p:nvSpPr>
        <p:spPr>
          <a:xfrm>
            <a:off x="2615650" y="5933197"/>
            <a:ext cx="6960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https://twitter.com/justin_littman/status/915285234249355264</a:t>
            </a:r>
          </a:p>
        </p:txBody>
      </p:sp>
    </p:spTree>
    <p:extLst>
      <p:ext uri="{BB962C8B-B14F-4D97-AF65-F5344CB8AC3E}">
        <p14:creationId xmlns:p14="http://schemas.microsoft.com/office/powerpoint/2010/main" val="4130946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507337-0A7D-4418-91CB-F559AF350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A76371-630C-47DA-8C35-343CC6F68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2698F-765C-44B6-B5FF-A2FB0A721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4F0CB1-1C8E-4536-825E-7DA72432B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020" y="530246"/>
            <a:ext cx="10218463" cy="53383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3D23F7-8656-49CD-B706-321A0A165C9A}"/>
              </a:ext>
            </a:extLst>
          </p:cNvPr>
          <p:cNvSpPr txBox="1"/>
          <p:nvPr/>
        </p:nvSpPr>
        <p:spPr>
          <a:xfrm>
            <a:off x="2453596" y="5892515"/>
            <a:ext cx="7284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https://gwu-libraries.github.io/sfm-ui/posts/2017-10-03-blacktivist</a:t>
            </a:r>
          </a:p>
        </p:txBody>
      </p:sp>
    </p:spTree>
    <p:extLst>
      <p:ext uri="{BB962C8B-B14F-4D97-AF65-F5344CB8AC3E}">
        <p14:creationId xmlns:p14="http://schemas.microsoft.com/office/powerpoint/2010/main" val="2632637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E048BB8-6C5C-472B-B612-8837F086D4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Is This Another Dead End?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355231E-74A7-43C7-AA39-BB9942D077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 Us See What the internet archive can tell us.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52C433-0596-4354-9503-E47127E1C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CD6AA0-5F90-491F-BC35-5CA8EE474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DE957-7B01-4922-BC88-4C3D9379A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28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7D741-10CB-407F-85D7-D2750DDE8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A46E8-978E-4057-BF0A-A4DFFC1C4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85676-424C-4FA7-A7FD-3E7912E1C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3482D9-A58B-4729-BC2A-6A74641F4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369" y="612741"/>
            <a:ext cx="9917262" cy="527837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B19A2D-2966-41E7-86A1-341574D61107}"/>
              </a:ext>
            </a:extLst>
          </p:cNvPr>
          <p:cNvSpPr txBox="1"/>
          <p:nvPr/>
        </p:nvSpPr>
        <p:spPr>
          <a:xfrm>
            <a:off x="1019666" y="5891114"/>
            <a:ext cx="10152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https://web.archive.org/web/*/https://gwu-libraries.github.io/sfm-ui/posts/2017-10-03-blacktivist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6250241-E71D-4937-8E14-B5B317C44A66}"/>
              </a:ext>
            </a:extLst>
          </p:cNvPr>
          <p:cNvSpPr/>
          <p:nvPr/>
        </p:nvSpPr>
        <p:spPr>
          <a:xfrm>
            <a:off x="5165889" y="5691775"/>
            <a:ext cx="320511" cy="3104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BEF259-9568-461C-86D5-2DDF792D3C13}"/>
              </a:ext>
            </a:extLst>
          </p:cNvPr>
          <p:cNvSpPr txBox="1"/>
          <p:nvPr/>
        </p:nvSpPr>
        <p:spPr>
          <a:xfrm>
            <a:off x="6740165" y="5137609"/>
            <a:ext cx="1291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Archive Hit!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DC77EFE-085A-42AC-B081-5D7CE5E1B912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5486400" y="5322275"/>
            <a:ext cx="1253765" cy="44282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1292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226601-9FEC-4C56-ABBF-113DA3A5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E725EB-45A2-4407-93BF-FFA4B425B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FBF48E-0FF0-4628-A584-8A0D22B52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F5BA9E-3AAA-4D8F-B2A7-8C219C141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889" y="575035"/>
            <a:ext cx="10074222" cy="52935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3B9918-22CB-4FA7-8243-4FA82300EE9C}"/>
              </a:ext>
            </a:extLst>
          </p:cNvPr>
          <p:cNvSpPr txBox="1"/>
          <p:nvPr/>
        </p:nvSpPr>
        <p:spPr>
          <a:xfrm>
            <a:off x="260808" y="5913633"/>
            <a:ext cx="11670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https://web.archive.org/web/20171003184615/https://gwu-libraries.github.io/sfm-ui/posts/2017-10-03-blacktivist</a:t>
            </a:r>
          </a:p>
        </p:txBody>
      </p:sp>
    </p:spTree>
    <p:extLst>
      <p:ext uri="{BB962C8B-B14F-4D97-AF65-F5344CB8AC3E}">
        <p14:creationId xmlns:p14="http://schemas.microsoft.com/office/powerpoint/2010/main" val="2292304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5BE274-9964-4583-AE2A-D3E5CB882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D73215-D4DB-4915-8117-EA1EA2A37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FA45B7-FD19-4B04-88BB-282392878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B1582D-614B-4EEE-BF27-B473A1F41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860" y="584461"/>
            <a:ext cx="10088279" cy="53299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78927B-EECB-42C9-840A-53BA65788089}"/>
              </a:ext>
            </a:extLst>
          </p:cNvPr>
          <p:cNvSpPr txBox="1"/>
          <p:nvPr/>
        </p:nvSpPr>
        <p:spPr>
          <a:xfrm>
            <a:off x="1687397" y="5914418"/>
            <a:ext cx="8817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https://dataverse.harvard.edu/dataset.xhtml?persistentId=doi:10.7910/DVN/PDI7IN</a:t>
            </a:r>
          </a:p>
        </p:txBody>
      </p:sp>
    </p:spTree>
    <p:extLst>
      <p:ext uri="{BB962C8B-B14F-4D97-AF65-F5344CB8AC3E}">
        <p14:creationId xmlns:p14="http://schemas.microsoft.com/office/powerpoint/2010/main" val="699535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F70DF-04C9-4184-ABF7-F733D292C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5303B-843C-4B20-8C63-EF36175A6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9561B-AD31-4B81-85C8-D2E36406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ECCCE3-A024-4CE4-8F0E-574D1392BE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014" y="547545"/>
            <a:ext cx="10141971" cy="514810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9F3EE07-517C-44CD-94A8-0CC926CBEB59}"/>
              </a:ext>
            </a:extLst>
          </p:cNvPr>
          <p:cNvSpPr txBox="1"/>
          <p:nvPr/>
        </p:nvSpPr>
        <p:spPr>
          <a:xfrm>
            <a:off x="2549718" y="5941123"/>
            <a:ext cx="7092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https://news.docnow.io/blacktivists-in-the-archive-71c807aa247e</a:t>
            </a:r>
          </a:p>
        </p:txBody>
      </p:sp>
    </p:spTree>
    <p:extLst>
      <p:ext uri="{BB962C8B-B14F-4D97-AF65-F5344CB8AC3E}">
        <p14:creationId xmlns:p14="http://schemas.microsoft.com/office/powerpoint/2010/main" val="642174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A8E2370-E666-47AB-8168-FC834DFE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Based On The Dataset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ECDCE4-9236-4F2E-8B7D-C0B919F58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sz="2400" dirty="0"/>
              <a:t>For the 2016 US Presidential election Twitter Collection:</a:t>
            </a:r>
          </a:p>
          <a:p>
            <a:pPr marL="0" indent="0">
              <a:buNone/>
            </a:pPr>
            <a:endParaRPr lang="en-US" sz="24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Using terms: election2016, election, Clinton, Kaine, Trump, or Pence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Or mentions: @</a:t>
            </a:r>
            <a:r>
              <a:rPr lang="en-US" sz="2400" dirty="0" err="1"/>
              <a:t>realDonaldTrump</a:t>
            </a:r>
            <a:r>
              <a:rPr lang="en-US" sz="2400" dirty="0"/>
              <a:t>, @</a:t>
            </a:r>
            <a:r>
              <a:rPr lang="en-US" sz="2400" dirty="0" err="1"/>
              <a:t>HillaryClinton</a:t>
            </a:r>
            <a:r>
              <a:rPr lang="en-US" sz="2400" dirty="0"/>
              <a:t>, @</a:t>
            </a:r>
            <a:r>
              <a:rPr lang="en-US" sz="2400" dirty="0" err="1"/>
              <a:t>TimKaine</a:t>
            </a:r>
            <a:r>
              <a:rPr lang="en-US" sz="2400" dirty="0"/>
              <a:t>, and @</a:t>
            </a:r>
            <a:r>
              <a:rPr lang="en-US" sz="2400" dirty="0" err="1"/>
              <a:t>Mike_Pence</a:t>
            </a:r>
            <a:endParaRPr lang="en-US" sz="2400" dirty="0"/>
          </a:p>
          <a:p>
            <a:pPr lvl="1">
              <a:buFont typeface="Courier New" panose="02070309020205020404" pitchFamily="49" charset="0"/>
              <a:buChar char="o"/>
            </a:pPr>
            <a:endParaRPr lang="en-US" sz="24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@</a:t>
            </a:r>
            <a:r>
              <a:rPr lang="en-US" sz="2400" dirty="0" err="1"/>
              <a:t>justin_littman</a:t>
            </a:r>
            <a:r>
              <a:rPr lang="en-US" sz="2400" dirty="0"/>
              <a:t> concludes with only 87 results, showing little or no association to @Blacktivist</a:t>
            </a:r>
          </a:p>
          <a:p>
            <a:pPr marL="201168" lvl="1" indent="0">
              <a:buNone/>
            </a:pPr>
            <a:endParaRPr lang="en-US" sz="2400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302F97-8FD0-40B5-90CB-7F024E93C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998D9F-4605-4026-B45C-7ADB2C5B3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AA29C4-2F76-4754-832E-58CF03613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413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F4D160D-E6CA-4F47-A938-7125FCEC3C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Blacktivist Has Essentially Vanished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ED9DDFED-A2B2-4F81-AA42-87F44D3D17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But have “they” left any other footprints?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C5B92-D020-40CA-A516-CF673CDDA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C8B98-0CA3-44CD-AA25-C2D8EF38D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D0BE8-7FF0-4D75-BFF6-A43D93102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99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89144-A5CB-42C6-BD91-C52C397C5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77665-E361-4B47-9721-293A48931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91ACE-33D4-49F4-ADB0-53FD04E8E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433323-3AEB-4DF9-B65D-B249699C1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702" y="519268"/>
            <a:ext cx="10395781" cy="54414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1BAB827-6C0B-4DE6-9D00-943F7B637513}"/>
              </a:ext>
            </a:extLst>
          </p:cNvPr>
          <p:cNvSpPr txBox="1"/>
          <p:nvPr/>
        </p:nvSpPr>
        <p:spPr>
          <a:xfrm>
            <a:off x="4341334" y="5969400"/>
            <a:ext cx="3346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https://www.docnow.io/</a:t>
            </a:r>
          </a:p>
        </p:txBody>
      </p:sp>
    </p:spTree>
    <p:extLst>
      <p:ext uri="{BB962C8B-B14F-4D97-AF65-F5344CB8AC3E}">
        <p14:creationId xmlns:p14="http://schemas.microsoft.com/office/powerpoint/2010/main" val="1124543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3ED4999-6A3F-407E-A30D-D05A7D143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Documenting The Now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231BE6F-8CDA-443F-8038-402B736F85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 Us See What Was Uncovered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771B62-65EF-429B-A363-DEF7B6D3D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18B101-2923-4926-96FE-4F6344F90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C172CE-01A2-40FA-878E-9F7E4894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7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8A0279A-0589-45D8-89A8-98EBD7549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Potentially Valid Conjectures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F2FC00-5C7B-4982-9E01-4CF45FD5F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sz="2400" dirty="0"/>
              <a:t>Based on CNN reports, the use of the apostrophe was inconsistent.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“it`s” instead of “it’s”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 14 tweets that used ` and 4 that used ‘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370C39-0E40-4B8D-8856-77462755C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3DA71B-B413-4035-A53D-6CB6EF252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9B1EED-F032-4D54-9D38-1080B182B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7C3B58-A860-4507-B2D7-753F902AECD0}"/>
              </a:ext>
            </a:extLst>
          </p:cNvPr>
          <p:cNvSpPr txBox="1"/>
          <p:nvPr/>
        </p:nvSpPr>
        <p:spPr>
          <a:xfrm>
            <a:off x="2572877" y="5913241"/>
            <a:ext cx="7046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https://news.docnow.io/blacktivists-in-the-archive-71c807aa247e</a:t>
            </a:r>
          </a:p>
        </p:txBody>
      </p:sp>
    </p:spTree>
    <p:extLst>
      <p:ext uri="{BB962C8B-B14F-4D97-AF65-F5344CB8AC3E}">
        <p14:creationId xmlns:p14="http://schemas.microsoft.com/office/powerpoint/2010/main" val="951295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C185A73-C860-46E1-9002-464C2B9DF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Can This Mean Multiple Authors?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715BF72-5F78-4A44-B925-253EA9324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 Us Keep Going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562F7-8DF1-4C95-B1B3-7A246242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5D39F-B55B-42DA-B46E-449DA6B01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3167B-95DF-4800-BF26-385AA88B9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289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DD907365-FD49-44C7-98A3-ED5D674D5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 Use Consistency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95E3244-1B54-49DA-BC21-D3379574D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“98% of the tweets included a photo, all of which have been flagged as unavailable in Twitter’s image cache (HTTP Status 403)” – Ed Summers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5092D-72A2-4A9D-905D-1F9DFFEAF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5348C-A23E-43F0-947A-CD3D3EE5E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FCF90-2A6D-40D5-A504-596DF97DB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26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7DC46D-F49D-4037-9B9A-8D5F1186BA0E}"/>
              </a:ext>
            </a:extLst>
          </p:cNvPr>
          <p:cNvSpPr txBox="1"/>
          <p:nvPr/>
        </p:nvSpPr>
        <p:spPr>
          <a:xfrm>
            <a:off x="3069673" y="5885363"/>
            <a:ext cx="6052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https://pbs.twimg.com/media/CrYoXmaWIAATfwm.jpg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FBBAC1-30AB-419E-8F90-C25BF2135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574" y="2642178"/>
            <a:ext cx="7580849" cy="30938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487188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D6FBC-0C0C-4B4B-B153-054E6AB8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 To Social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163F8-8587-4EC0-9BE3-9F4C16A98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18 of the photo tweets linked to Blacktivist Facebook Account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11 used Google URL </a:t>
            </a:r>
            <a:r>
              <a:rPr lang="en-US" dirty="0" err="1"/>
              <a:t>Shortener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2FE466-9DE7-427C-87A3-86D794E7B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57731-4DBA-4805-A4F1-E6A6D8A3B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645E8-1BA4-4475-BD91-23B098748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3B16D2-B627-45EA-83FB-A9CFEF48A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5612" y="3088113"/>
            <a:ext cx="6200775" cy="12096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CF6EE4D-E516-4C15-92D5-FCEC60E3BDC7}"/>
              </a:ext>
            </a:extLst>
          </p:cNvPr>
          <p:cNvSpPr txBox="1"/>
          <p:nvPr/>
        </p:nvSpPr>
        <p:spPr>
          <a:xfrm>
            <a:off x="2572877" y="5913241"/>
            <a:ext cx="7046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https://news.docnow.io/blacktivists-in-the-archive-71c807aa247e</a:t>
            </a:r>
          </a:p>
        </p:txBody>
      </p:sp>
    </p:spTree>
    <p:extLst>
      <p:ext uri="{BB962C8B-B14F-4D97-AF65-F5344CB8AC3E}">
        <p14:creationId xmlns:p14="http://schemas.microsoft.com/office/powerpoint/2010/main" val="14218089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77369-F5FF-4582-BD35-B8D8F9DCF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DD9A0-E7A7-425D-912D-276C0D618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04FF6-E9C4-4835-A5D0-80D6EA70C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28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8EF3273-044F-45C5-9C0F-6FA75AB8A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318" y="248547"/>
            <a:ext cx="9557363" cy="54874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AAF6A06-03C8-40C0-8D1A-4666D602F05E}"/>
              </a:ext>
            </a:extLst>
          </p:cNvPr>
          <p:cNvSpPr txBox="1"/>
          <p:nvPr/>
        </p:nvSpPr>
        <p:spPr>
          <a:xfrm>
            <a:off x="2572877" y="5913241"/>
            <a:ext cx="7046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https://news.docnow.io/blacktivists-in-the-archive-71c807aa247e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CE45FC-5B12-4EE3-A58D-7FA1166D8852}"/>
              </a:ext>
            </a:extLst>
          </p:cNvPr>
          <p:cNvSpPr/>
          <p:nvPr/>
        </p:nvSpPr>
        <p:spPr>
          <a:xfrm>
            <a:off x="2572877" y="2102177"/>
            <a:ext cx="1517715" cy="267956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8F27F5-F48E-407D-A783-675DD1E9A490}"/>
              </a:ext>
            </a:extLst>
          </p:cNvPr>
          <p:cNvSpPr/>
          <p:nvPr/>
        </p:nvSpPr>
        <p:spPr>
          <a:xfrm>
            <a:off x="8192824" y="1046375"/>
            <a:ext cx="2157807" cy="37353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8665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FB7FD5-CE53-46EE-80BC-FFCDA406D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BF2574-C873-496E-8CC3-3AC1312FF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55DBD-EAF9-44C2-8B42-977CCE527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A22972-3487-4E6D-BD00-15BE143C5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473" y="518475"/>
            <a:ext cx="9901054" cy="53663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D4E1E0-9801-46F9-A5F7-D70AD43562A0}"/>
              </a:ext>
            </a:extLst>
          </p:cNvPr>
          <p:cNvSpPr txBox="1"/>
          <p:nvPr/>
        </p:nvSpPr>
        <p:spPr>
          <a:xfrm>
            <a:off x="2572877" y="5913241"/>
            <a:ext cx="7046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https://news.docnow.io/blacktivists-in-the-archive-71c807aa247e</a:t>
            </a:r>
          </a:p>
        </p:txBody>
      </p:sp>
    </p:spTree>
    <p:extLst>
      <p:ext uri="{BB962C8B-B14F-4D97-AF65-F5344CB8AC3E}">
        <p14:creationId xmlns:p14="http://schemas.microsoft.com/office/powerpoint/2010/main" val="1851231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5C75F7-CC09-4CE0-83D8-CF0B1FB3F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DDAE37-BEDD-48E4-BAB8-857505835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91A1C-3CA4-4AB8-A099-BB36AF0EF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A535F-F79A-4123-9C06-C2EB97F0E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022" y="537327"/>
            <a:ext cx="10293955" cy="525810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4B2624-9E8A-4872-8486-E79B0C12A75F}"/>
              </a:ext>
            </a:extLst>
          </p:cNvPr>
          <p:cNvSpPr txBox="1"/>
          <p:nvPr/>
        </p:nvSpPr>
        <p:spPr>
          <a:xfrm>
            <a:off x="3006247" y="5930531"/>
            <a:ext cx="6179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https://twitter.com/donie/status/913571130975252480</a:t>
            </a:r>
          </a:p>
        </p:txBody>
      </p:sp>
    </p:spTree>
    <p:extLst>
      <p:ext uri="{BB962C8B-B14F-4D97-AF65-F5344CB8AC3E}">
        <p14:creationId xmlns:p14="http://schemas.microsoft.com/office/powerpoint/2010/main" val="36374646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C185A73-C860-46E1-9002-464C2B9DF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Based On The Evidence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715BF72-5F78-4A44-B925-253EA9324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Persons Behind the accounts are clearly Human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562F7-8DF1-4C95-B1B3-7A246242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5D39F-B55B-42DA-B46E-449DA6B01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3167B-95DF-4800-BF26-385AA88B9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6347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C185A73-C860-46E1-9002-464C2B9DF8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Should We Not Have Access To This Information?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0715BF72-5F78-4A44-B925-253EA93247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 US </a:t>
            </a:r>
            <a:r>
              <a:rPr lang="en-US" dirty="0" err="1"/>
              <a:t>ReCall</a:t>
            </a:r>
            <a:r>
              <a:rPr lang="en-US" dirty="0"/>
              <a:t>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562F7-8DF1-4C95-B1B3-7A246242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5D39F-B55B-42DA-B46E-449DA6B01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3167B-95DF-4800-BF26-385AA88B9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5823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79B0E-722C-470A-8167-C243F4078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98FF3-3FA5-403A-ACC5-3B7632C2A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1CBF7-8A60-4643-B8A9-A12B405D1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94E06B-BB4B-4074-8FCB-1C0F51108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291" y="622169"/>
            <a:ext cx="9861418" cy="52030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8650D1-B380-4887-9E8F-98A3DE643151}"/>
              </a:ext>
            </a:extLst>
          </p:cNvPr>
          <p:cNvSpPr txBox="1"/>
          <p:nvPr/>
        </p:nvSpPr>
        <p:spPr>
          <a:xfrm>
            <a:off x="425777" y="5873341"/>
            <a:ext cx="11340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https://www.theguardian.com/technology/2015/jun/04/twitter-blocks-transparency-in-government-archive-politwoops-breaching-terms-service</a:t>
            </a:r>
          </a:p>
        </p:txBody>
      </p:sp>
    </p:spTree>
    <p:extLst>
      <p:ext uri="{BB962C8B-B14F-4D97-AF65-F5344CB8AC3E}">
        <p14:creationId xmlns:p14="http://schemas.microsoft.com/office/powerpoint/2010/main" val="133899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522640-B025-4847-9288-8A2755DC5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ED93CD-D1A3-4F6E-982F-B928B7486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E9E2A-34BD-484D-8E83-3C26DB3AE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4AD505-7A25-47E2-9043-FE2981893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903" y="707010"/>
            <a:ext cx="10244193" cy="516234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0DD9AE-4F53-4FD3-9AF8-DD263C2BEC96}"/>
              </a:ext>
            </a:extLst>
          </p:cNvPr>
          <p:cNvSpPr txBox="1"/>
          <p:nvPr/>
        </p:nvSpPr>
        <p:spPr>
          <a:xfrm>
            <a:off x="2094000" y="5869353"/>
            <a:ext cx="800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https://www.nytimes.com/2016/01/01/technology/twitter-politwoops.html</a:t>
            </a:r>
          </a:p>
        </p:txBody>
      </p:sp>
    </p:spTree>
    <p:extLst>
      <p:ext uri="{BB962C8B-B14F-4D97-AF65-F5344CB8AC3E}">
        <p14:creationId xmlns:p14="http://schemas.microsoft.com/office/powerpoint/2010/main" val="1319539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64CD962-9F01-4A38-8765-BCB2987EB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From The Author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9EECD1-CA20-4836-A340-FF111C31D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Urges accounts of Blacktivist to become public record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Implies Twitter should follow suit based on </a:t>
            </a:r>
            <a:r>
              <a:rPr lang="en-US" dirty="0" err="1"/>
              <a:t>Politwhoops</a:t>
            </a:r>
            <a:r>
              <a:rPr lang="en-US" dirty="0"/>
              <a:t> decision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Summers presents information through his project, Documenting the Now, to contribute his public service to the community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DFAB3B-FA8D-48A5-80D3-F265DBC37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B431C1-0C3D-4B56-9615-C97E3BA16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B0E49C-3BB6-419B-9ED7-6C768C868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2064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55EE7-C561-4BA9-827E-8DC37A413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 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88EB0-AFAA-4B3C-B65A-41ED70F95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Social media accounts can appear then disappear quickly leaving a lasting footprint in society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Can potential sway the outcome of a historical event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These types of accounts: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Influence public opinion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Cause public uproar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Spread misinformation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Promote an agenda</a:t>
            </a:r>
          </a:p>
          <a:p>
            <a:pPr marL="201168" lvl="1" indent="0">
              <a:buNone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CB3EC-6D70-4909-8367-FB7A86948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D98E1-4356-488F-9C3C-3F70AC1B6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84B78-1683-4C67-8BDE-DB7C5EC32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019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9C481-5FE6-4407-BD82-C793B1E2E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66FD5-8F7F-4812-AC26-5AC8F0912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00F0A-172F-4D83-80C7-94580DA7E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36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1E6568-75C2-4DAF-AAA2-898FFAC33A3A}"/>
              </a:ext>
            </a:extLst>
          </p:cNvPr>
          <p:cNvSpPr txBox="1"/>
          <p:nvPr/>
        </p:nvSpPr>
        <p:spPr>
          <a:xfrm>
            <a:off x="4027601" y="1545995"/>
            <a:ext cx="4136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Contact Information: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40E06C-7C05-4A32-B3E0-5EE9EA3DED2D}"/>
              </a:ext>
            </a:extLst>
          </p:cNvPr>
          <p:cNvSpPr txBox="1"/>
          <p:nvPr/>
        </p:nvSpPr>
        <p:spPr>
          <a:xfrm>
            <a:off x="5049623" y="2570614"/>
            <a:ext cx="2092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Twitter: </a:t>
            </a:r>
            <a:r>
              <a:rPr lang="en-US" dirty="0">
                <a:solidFill>
                  <a:schemeClr val="accent1"/>
                </a:solidFill>
              </a:rPr>
              <a:t>@mstev0du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A3AAD8-159B-429D-9157-AE012BA42452}"/>
              </a:ext>
            </a:extLst>
          </p:cNvPr>
          <p:cNvSpPr txBox="1"/>
          <p:nvPr/>
        </p:nvSpPr>
        <p:spPr>
          <a:xfrm>
            <a:off x="2661107" y="3318235"/>
            <a:ext cx="6869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Google Groups: </a:t>
            </a:r>
            <a:r>
              <a:rPr lang="en-US" dirty="0">
                <a:solidFill>
                  <a:schemeClr val="accent1"/>
                </a:solidFill>
              </a:rPr>
              <a:t>https://groups.google.com/forum/#!forum/cs895-s19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24D92F-6460-436B-9850-B25448AF0055}"/>
              </a:ext>
            </a:extLst>
          </p:cNvPr>
          <p:cNvSpPr txBox="1"/>
          <p:nvPr/>
        </p:nvSpPr>
        <p:spPr>
          <a:xfrm>
            <a:off x="4235577" y="2939946"/>
            <a:ext cx="3928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solidFill>
                  <a:schemeClr val="accent1"/>
                </a:solidFill>
              </a:rPr>
              <a:t>https://github.com/mst3v3nsn</a:t>
            </a:r>
          </a:p>
        </p:txBody>
      </p:sp>
    </p:spTree>
    <p:extLst>
      <p:ext uri="{BB962C8B-B14F-4D97-AF65-F5344CB8AC3E}">
        <p14:creationId xmlns:p14="http://schemas.microsoft.com/office/powerpoint/2010/main" val="583738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40E70F-CAAA-41E8-8740-20C42320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632749-AD9A-47E0-B624-9786C6CA0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542E14-1F07-4729-A3D6-4EB5D249B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818484-44CF-4878-976C-6232EF2E6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501" y="556182"/>
            <a:ext cx="10330998" cy="53983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8AD86A3-B8AE-44E8-8DE5-CA7A8CB5C993}"/>
              </a:ext>
            </a:extLst>
          </p:cNvPr>
          <p:cNvSpPr txBox="1"/>
          <p:nvPr/>
        </p:nvSpPr>
        <p:spPr>
          <a:xfrm>
            <a:off x="783996" y="5932486"/>
            <a:ext cx="10624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https://www.theguardian.com/technology/2017/sep/30/blacktivist-facebook-account-russia-us-election</a:t>
            </a:r>
          </a:p>
        </p:txBody>
      </p:sp>
    </p:spTree>
    <p:extLst>
      <p:ext uri="{BB962C8B-B14F-4D97-AF65-F5344CB8AC3E}">
        <p14:creationId xmlns:p14="http://schemas.microsoft.com/office/powerpoint/2010/main" val="42876012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9A7C97-0529-4F81-B69B-A2126EA7D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279E2B-2BB5-4764-9FFE-93B5C18AA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88DBEC-939E-4A51-B650-D520AB56A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407CB6-8700-4ADC-941A-66F22E153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553" y="1030708"/>
            <a:ext cx="11074894" cy="4796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D371BB-7BCB-4E5B-A3F7-45970194D734}"/>
              </a:ext>
            </a:extLst>
          </p:cNvPr>
          <p:cNvSpPr txBox="1"/>
          <p:nvPr/>
        </p:nvSpPr>
        <p:spPr>
          <a:xfrm>
            <a:off x="2524027" y="5881658"/>
            <a:ext cx="7143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https://www.facebook.com/photo.php?fbid=10154097683603610</a:t>
            </a:r>
          </a:p>
        </p:txBody>
      </p:sp>
    </p:spTree>
    <p:extLst>
      <p:ext uri="{BB962C8B-B14F-4D97-AF65-F5344CB8AC3E}">
        <p14:creationId xmlns:p14="http://schemas.microsoft.com/office/powerpoint/2010/main" val="2279604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530047-C1D0-407F-9933-71D7FCFB1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5D7D03-4AB9-442E-B82E-BC55DCAB5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B134DD-C2E2-46E9-8569-6C6FA4EE3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E1D3D1-380F-4DE5-BA7C-0EFE0DE14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156" y="537328"/>
            <a:ext cx="10247688" cy="541570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3F77B0-1693-4EB1-8523-53827E1DBD2D}"/>
              </a:ext>
            </a:extLst>
          </p:cNvPr>
          <p:cNvSpPr txBox="1"/>
          <p:nvPr/>
        </p:nvSpPr>
        <p:spPr>
          <a:xfrm>
            <a:off x="548640" y="5953037"/>
            <a:ext cx="11094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https://www.theguardian.com/technology/2017/sep/27/mark-zuckerberg-facebook-2016-election-fake-news</a:t>
            </a:r>
          </a:p>
        </p:txBody>
      </p:sp>
    </p:spTree>
    <p:extLst>
      <p:ext uri="{BB962C8B-B14F-4D97-AF65-F5344CB8AC3E}">
        <p14:creationId xmlns:p14="http://schemas.microsoft.com/office/powerpoint/2010/main" val="3926349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ACE534-353A-4202-8E19-9AC52E236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Russia Influencing American Politics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73B9F5-3CF7-40EF-B744-C75B78B20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600" dirty="0"/>
              <a:t>Blacktivist was a member of 470 linked Russian Facebook accounts and of 200 Twitter accounts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D1D6ED-4917-4D2A-B4B7-F090AE5FE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AF1C0A-0145-49AA-8E79-68A459920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16F6A7-1B8A-463C-A6DA-429A20206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7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59668C-3302-46B3-BB72-0B5932E68865}"/>
              </a:ext>
            </a:extLst>
          </p:cNvPr>
          <p:cNvSpPr txBox="1"/>
          <p:nvPr/>
        </p:nvSpPr>
        <p:spPr>
          <a:xfrm>
            <a:off x="2567567" y="5869094"/>
            <a:ext cx="7056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https://news.docnow.io/blacktivists-in-the-archive-71c807aa247e</a:t>
            </a:r>
          </a:p>
        </p:txBody>
      </p:sp>
    </p:spTree>
    <p:extLst>
      <p:ext uri="{BB962C8B-B14F-4D97-AF65-F5344CB8AC3E}">
        <p14:creationId xmlns:p14="http://schemas.microsoft.com/office/powerpoint/2010/main" val="1135340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F9169-8255-404E-8C0A-D87F05688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37632-03EF-4838-A09A-A7FD95AD0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5D26D-5377-42C6-BD54-538529A7B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4F772C-FA3B-4298-81A7-5B05F1E4E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203" y="631568"/>
            <a:ext cx="10023594" cy="51906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0D8CCE-8F4B-42FE-9445-B2E1D0FF4323}"/>
              </a:ext>
            </a:extLst>
          </p:cNvPr>
          <p:cNvSpPr txBox="1"/>
          <p:nvPr/>
        </p:nvSpPr>
        <p:spPr>
          <a:xfrm>
            <a:off x="1534369" y="5956311"/>
            <a:ext cx="9123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https://thehill.com/homenews/senate/352743-senate-panel-invites-facebook-to-testify</a:t>
            </a:r>
          </a:p>
        </p:txBody>
      </p:sp>
    </p:spTree>
    <p:extLst>
      <p:ext uri="{BB962C8B-B14F-4D97-AF65-F5344CB8AC3E}">
        <p14:creationId xmlns:p14="http://schemas.microsoft.com/office/powerpoint/2010/main" val="2230953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4DB38FF-F59B-4BCF-9427-1E96F6B062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But Why Blacktivist And Do These Accounts Still Exist?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C1C4033-6C3F-49C5-8EAC-020D995A88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Let’s Take A Look.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651731-A63F-47F3-A5EC-0A0BC117F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3/6/2019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27C8AA-D118-4EE0-BBE1-5FF482A5C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Matthew Stevenson, @mstev0du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ADDE2-D07B-4F22-9A59-2D57747FB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D103-9C2F-4EA2-B733-1626E39194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57261"/>
      </p:ext>
    </p:extLst>
  </p:cSld>
  <p:clrMapOvr>
    <a:masterClrMapping/>
  </p:clrMapOvr>
</p:sld>
</file>

<file path=ppt/theme/theme1.xml><?xml version="1.0" encoding="utf-8"?>
<a:theme xmlns:a="http://schemas.openxmlformats.org/drawingml/2006/main" name="Odu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duTheme" id="{88BF07E9-BEB3-4C09-A32D-CA31242E2945}" vid="{BFEB7EFD-228E-4F5C-B309-3FCE48C655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OduTheme</Template>
  <TotalTime>215</TotalTime>
  <Words>1027</Words>
  <Application>Microsoft Office PowerPoint</Application>
  <PresentationFormat>Widescreen</PresentationFormat>
  <Paragraphs>187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Calibri</vt:lpstr>
      <vt:lpstr>Calibri Light</vt:lpstr>
      <vt:lpstr>Courier New</vt:lpstr>
      <vt:lpstr>OduTheme</vt:lpstr>
      <vt:lpstr>Blacktivists In The Archive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Russia Influencing American Politics</vt:lpstr>
      <vt:lpstr>PowerPoint Presentation</vt:lpstr>
      <vt:lpstr>But Why Blacktivist And Do These Accounts Still Exist?</vt:lpstr>
      <vt:lpstr>PowerPoint Presentation</vt:lpstr>
      <vt:lpstr>PowerPoint Presentation</vt:lpstr>
      <vt:lpstr>Shall We Try Another Method?</vt:lpstr>
      <vt:lpstr>PowerPoint Presentation</vt:lpstr>
      <vt:lpstr>PowerPoint Presentation</vt:lpstr>
      <vt:lpstr>PowerPoint Presentation</vt:lpstr>
      <vt:lpstr>Is This Another Dead End?</vt:lpstr>
      <vt:lpstr>PowerPoint Presentation</vt:lpstr>
      <vt:lpstr>PowerPoint Presentation</vt:lpstr>
      <vt:lpstr>PowerPoint Presentation</vt:lpstr>
      <vt:lpstr>Based On The Dataset</vt:lpstr>
      <vt:lpstr>Blacktivist Has Essentially Vanished</vt:lpstr>
      <vt:lpstr>PowerPoint Presentation</vt:lpstr>
      <vt:lpstr>Documenting The Now</vt:lpstr>
      <vt:lpstr>Potentially Valid Conjectures</vt:lpstr>
      <vt:lpstr>Can This Mean Multiple Authors?</vt:lpstr>
      <vt:lpstr>Photo Use Consistency</vt:lpstr>
      <vt:lpstr>Links To Social Media</vt:lpstr>
      <vt:lpstr>PowerPoint Presentation</vt:lpstr>
      <vt:lpstr>PowerPoint Presentation</vt:lpstr>
      <vt:lpstr>Based On The Evidence</vt:lpstr>
      <vt:lpstr>Should We Not Have Access To This Information?</vt:lpstr>
      <vt:lpstr>PowerPoint Presentation</vt:lpstr>
      <vt:lpstr>PowerPoint Presentation</vt:lpstr>
      <vt:lpstr>Thoughts From The Author</vt:lpstr>
      <vt:lpstr>Concluding Remarks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Blacktivists In The Archive</dc:title>
  <dc:creator>Matt S</dc:creator>
  <cp:lastModifiedBy>Matt S</cp:lastModifiedBy>
  <cp:revision>19</cp:revision>
  <dcterms:created xsi:type="dcterms:W3CDTF">2019-03-05T02:19:47Z</dcterms:created>
  <dcterms:modified xsi:type="dcterms:W3CDTF">2019-03-05T05:55:35Z</dcterms:modified>
</cp:coreProperties>
</file>

<file path=docProps/thumbnail.jpeg>
</file>